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4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8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4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26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525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61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1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8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7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59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25C0C-69E0-4CAC-8AF3-598CB34184D4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86B0F-DEC9-4F16-968A-9B7383570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1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/>
          <p:cNvSpPr txBox="1">
            <a:spLocks noChangeArrowheads="1"/>
          </p:cNvSpPr>
          <p:nvPr/>
        </p:nvSpPr>
        <p:spPr bwMode="auto">
          <a:xfrm>
            <a:off x="809625" y="2379663"/>
            <a:ext cx="1057751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800">
                <a:solidFill>
                  <a:srgbClr val="6900B0"/>
                </a:solidFill>
                <a:latin typeface="Arial Narrow" panose="020B0606020202030204" pitchFamily="34" charset="0"/>
              </a:rPr>
              <a:t>Проектная идея – от замысла к реализации</a:t>
            </a:r>
          </a:p>
          <a:p>
            <a:pPr algn="ctr" eaLnBrk="1" hangingPunct="1">
              <a:lnSpc>
                <a:spcPct val="10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600">
              <a:solidFill>
                <a:srgbClr val="6900B0"/>
              </a:solidFill>
              <a:latin typeface="Arial Narrow" panose="020B0606020202030204" pitchFamily="34" charset="0"/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5291138" y="5053013"/>
            <a:ext cx="5953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6900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Надежда Ивановна КУЗНЕЦОВА,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500">
              <a:solidFill>
                <a:srgbClr val="6900B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6900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заместитель директора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6900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БУК г. Омска «Омские муниципальные библиотеки»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>
              <a:solidFill>
                <a:srgbClr val="6900B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>
                <a:solidFill>
                  <a:srgbClr val="6900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Lib.omsk.ru</a:t>
            </a:r>
            <a:endParaRPr lang="ru-RU" altLang="ru-RU" sz="1200">
              <a:solidFill>
                <a:srgbClr val="6900B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>
              <a:solidFill>
                <a:srgbClr val="6900B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>
              <a:solidFill>
                <a:srgbClr val="6900B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094663" y="4968875"/>
            <a:ext cx="3005137" cy="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8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0"/>
            <a:ext cx="10059988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891774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-1588"/>
            <a:ext cx="10061575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58816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258300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71660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48369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57209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646127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04305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0"/>
            <a:ext cx="4335463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88"/>
            <a:ext cx="4333875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243099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0"/>
            <a:ext cx="10059988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20175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9913" y="698500"/>
            <a:ext cx="11052175" cy="581025"/>
          </a:xfrm>
        </p:spPr>
        <p:txBody>
          <a:bodyPr>
            <a:normAutofit fontScale="47500" lnSpcReduction="20000"/>
          </a:bodyPr>
          <a:lstStyle/>
          <a:p>
            <a:pPr algn="l" eaLnBrk="1" hangingPunct="1"/>
            <a:r>
              <a:rPr lang="ru-RU" altLang="ru-RU" sz="4600" smtClean="0">
                <a:solidFill>
                  <a:srgbClr val="6900B0"/>
                </a:solidFill>
                <a:latin typeface="Arial Narrow" panose="020B0606020202030204" pitchFamily="34" charset="0"/>
              </a:rPr>
              <a:t>Проект – это деятельность, ориентированная на возникновение позитивных изменений в жизни людей и территорий. </a:t>
            </a:r>
          </a:p>
        </p:txBody>
      </p:sp>
    </p:spTree>
    <p:extLst>
      <p:ext uri="{BB962C8B-B14F-4D97-AF65-F5344CB8AC3E}">
        <p14:creationId xmlns:p14="http://schemas.microsoft.com/office/powerpoint/2010/main" val="402580400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0"/>
            <a:ext cx="10059987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63196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51979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23869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236663" y="742950"/>
            <a:ext cx="9574212" cy="1655763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altLang="ru-RU" b="1" smtClean="0">
                <a:solidFill>
                  <a:srgbClr val="6900B0"/>
                </a:solidFill>
              </a:rPr>
              <a:t>Ситуация 1.</a:t>
            </a:r>
            <a:endParaRPr lang="ru-RU" altLang="ru-RU" smtClean="0">
              <a:solidFill>
                <a:srgbClr val="6900B0"/>
              </a:solidFill>
            </a:endParaRPr>
          </a:p>
          <a:p>
            <a:pPr algn="l"/>
            <a:r>
              <a:rPr lang="ru-RU" altLang="ru-RU" smtClean="0">
                <a:solidFill>
                  <a:srgbClr val="6900B0"/>
                </a:solidFill>
              </a:rPr>
              <a:t>В центре города Омска в шаговой доступности друг от друга находятся 4 библиотеки – Омская Государственная областная научная библиотека им. А.С. Пушкина; Областная библиотека для детей и юношества, муниципальная библиотека им. Н.А. Некрасова и Компьютерная библиотека.</a:t>
            </a:r>
          </a:p>
          <a:p>
            <a:pPr algn="l"/>
            <a:r>
              <a:rPr lang="ru-RU" altLang="ru-RU" smtClean="0">
                <a:solidFill>
                  <a:srgbClr val="FF9900"/>
                </a:solidFill>
              </a:rPr>
              <a:t>Проблема: </a:t>
            </a:r>
            <a:r>
              <a:rPr lang="ru-RU" altLang="ru-RU" smtClean="0">
                <a:solidFill>
                  <a:srgbClr val="6900B0"/>
                </a:solidFill>
              </a:rPr>
              <a:t>в Компьютерной библиотеке наблюдается катастрофический отток читателей. Библиотека не обладает богатым книжным фондом, а компьютерный парк (17 машин) устарел. Компьютерная библиотека расположена на первом этаже элитного дома в центре города. Штат библиотеки: 8 библиотечных специалистов, средний возраст которых 35 лет.</a:t>
            </a:r>
          </a:p>
          <a:p>
            <a:pPr algn="l"/>
            <a:r>
              <a:rPr lang="ru-RU" altLang="ru-RU" smtClean="0">
                <a:solidFill>
                  <a:srgbClr val="6900B0"/>
                </a:solidFill>
              </a:rPr>
              <a:t>Предложите новую модель развития библиотеки.</a:t>
            </a:r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6265493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-25400"/>
            <a:ext cx="9623425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4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678109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0"/>
            <a:ext cx="10061575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92071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0"/>
            <a:ext cx="10042525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45674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7938"/>
            <a:ext cx="10061575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23702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79580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Широкоэкранный</PresentationFormat>
  <Paragraphs>12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Дмитрий</cp:lastModifiedBy>
  <cp:revision>1</cp:revision>
  <dcterms:created xsi:type="dcterms:W3CDTF">2022-10-05T06:09:02Z</dcterms:created>
  <dcterms:modified xsi:type="dcterms:W3CDTF">2022-10-05T06:09:19Z</dcterms:modified>
</cp:coreProperties>
</file>